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7" r:id="rId1"/>
  </p:sldMasterIdLst>
  <p:notesMasterIdLst>
    <p:notesMasterId r:id="rId17"/>
  </p:notesMasterIdLst>
  <p:handoutMasterIdLst>
    <p:handoutMasterId r:id="rId18"/>
  </p:handoutMasterIdLst>
  <p:sldIdLst>
    <p:sldId id="498" r:id="rId2"/>
    <p:sldId id="436" r:id="rId3"/>
    <p:sldId id="703" r:id="rId4"/>
    <p:sldId id="704" r:id="rId5"/>
    <p:sldId id="705" r:id="rId6"/>
    <p:sldId id="708" r:id="rId7"/>
    <p:sldId id="713" r:id="rId8"/>
    <p:sldId id="670" r:id="rId9"/>
    <p:sldId id="706" r:id="rId10"/>
    <p:sldId id="707" r:id="rId11"/>
    <p:sldId id="709" r:id="rId12"/>
    <p:sldId id="711" r:id="rId13"/>
    <p:sldId id="712" r:id="rId14"/>
    <p:sldId id="710" r:id="rId15"/>
    <p:sldId id="495" r:id="rId16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4"/>
    <a:srgbClr val="678DC5"/>
    <a:srgbClr val="3E67A4"/>
    <a:srgbClr val="3E8DC5"/>
    <a:srgbClr val="708CA1"/>
    <a:srgbClr val="9EC5E6"/>
    <a:srgbClr val="3D89B7"/>
    <a:srgbClr val="0183B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81376" autoAdjust="0"/>
  </p:normalViewPr>
  <p:slideViewPr>
    <p:cSldViewPr>
      <p:cViewPr>
        <p:scale>
          <a:sx n="70" d="100"/>
          <a:sy n="70" d="100"/>
        </p:scale>
        <p:origin x="-1362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942"/>
    </p:cViewPr>
  </p:sorterViewPr>
  <p:notesViewPr>
    <p:cSldViewPr>
      <p:cViewPr>
        <p:scale>
          <a:sx n="150" d="100"/>
          <a:sy n="150" d="100"/>
        </p:scale>
        <p:origin x="-72" y="504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© 2009,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PT for ITE Instructors.scr</a:t>
            </a: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  <a:defRPr/>
            </a:pPr>
            <a:fld id="{C0432944-7164-435B-9377-3FF3B0D4B829}" type="slidenum">
              <a:rPr lang="en-US" sz="800"/>
              <a:pPr algn="r" defTabSz="903288">
                <a:lnSpc>
                  <a:spcPct val="100000"/>
                </a:lnSpc>
                <a:defRPr/>
              </a:pPr>
              <a:t>‹#›</a:t>
            </a:fld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© 2009,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PT for ITE Instructors.scr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/>
            </a:lvl1pPr>
          </a:lstStyle>
          <a:p>
            <a:pPr>
              <a:defRPr/>
            </a:pPr>
            <a:fld id="{3FFBF1D1-D14A-4EED-A0BD-A4E8E0888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4278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0D1B99-FD19-49CA-BD3F-87B21AF8CC1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D92370-7DD1-4B1C-967D-ECED5E9D9C3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None/>
              <a:defRPr/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92C9B8-6980-4699-B51A-8D9ADE33F7D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7409364" y="6672117"/>
            <a:ext cx="364624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rgbClr val="D3D3D3"/>
                </a:solidFill>
              </a:rPr>
              <a:t>2010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228600" y="6559632"/>
            <a:ext cx="962025" cy="29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rgbClr val="D3D3D3"/>
                </a:solidFill>
              </a:rPr>
              <a:t>Labs</a:t>
            </a:r>
            <a:r>
              <a:rPr lang="en-US" sz="700" baseline="0" dirty="0" smtClean="0">
                <a:solidFill>
                  <a:srgbClr val="D3D3D3"/>
                </a:solidFill>
              </a:rPr>
              <a:t> &amp; Tools </a:t>
            </a:r>
            <a:r>
              <a:rPr lang="en-US" sz="700" dirty="0" smtClean="0">
                <a:solidFill>
                  <a:srgbClr val="D3D3D3"/>
                </a:solidFill>
              </a:rPr>
              <a:t>for </a:t>
            </a:r>
            <a:r>
              <a:rPr lang="en-US" sz="700" dirty="0">
                <a:solidFill>
                  <a:srgbClr val="D3D3D3"/>
                </a:solidFill>
              </a:rPr>
              <a:t>ITE 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F5DCECE4-B945-46BA-82B7-01FD8359FF60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1" name="Picture 10" descr="SSACATCLogo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44476" y="140818"/>
            <a:ext cx="693724" cy="7735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SSACATC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18018" y="5795264"/>
            <a:ext cx="925982" cy="10627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4" name="Picture 3" descr="SSACATC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53400" y="5867400"/>
            <a:ext cx="990600" cy="990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2" descr="SSACATC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18018" y="5867400"/>
            <a:ext cx="925982" cy="990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SACATC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29600" y="5867400"/>
            <a:ext cx="914400" cy="990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SSACATC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05800" y="6172200"/>
            <a:ext cx="838200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68777" name="Rectangle 6281"/>
          <p:cNvSpPr>
            <a:spLocks noChangeArrowheads="1"/>
          </p:cNvSpPr>
          <p:nvPr/>
        </p:nvSpPr>
        <p:spPr bwMode="auto">
          <a:xfrm>
            <a:off x="152400" y="6559632"/>
            <a:ext cx="962025" cy="29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rgbClr val="D3D3D3"/>
                </a:solidFill>
              </a:rPr>
              <a:t>Lab</a:t>
            </a:r>
            <a:r>
              <a:rPr lang="en-US" sz="700" baseline="0" dirty="0" smtClean="0">
                <a:solidFill>
                  <a:srgbClr val="D3D3D3"/>
                </a:solidFill>
              </a:rPr>
              <a:t> and Tools for ITE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36877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7C07845C-9F16-4E32-A304-2BDB4E7133D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809" name="Rectangle 6313"/>
          <p:cNvSpPr>
            <a:spLocks noChangeArrowheads="1"/>
          </p:cNvSpPr>
          <p:nvPr/>
        </p:nvSpPr>
        <p:spPr bwMode="auto">
          <a:xfrm>
            <a:off x="7118350" y="6672263"/>
            <a:ext cx="65563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Cisco Public</a:t>
            </a:r>
          </a:p>
        </p:txBody>
      </p:sp>
      <p:pic>
        <p:nvPicPr>
          <p:cNvPr id="1032" name="Picture 8" descr="Rev08_Cisco_BrandBar10_060408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4"/>
          <p:cNvSpPr>
            <a:spLocks noChangeArrowheads="1"/>
          </p:cNvSpPr>
          <p:nvPr/>
        </p:nvSpPr>
        <p:spPr bwMode="auto">
          <a:xfrm>
            <a:off x="311150" y="4672013"/>
            <a:ext cx="5556250" cy="12398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/>
          <a:lstStyle/>
          <a:p>
            <a:pPr algn="l" defTabSz="814388" eaLnBrk="1" hangingPunct="1">
              <a:spcBef>
                <a:spcPct val="50000"/>
              </a:spcBef>
              <a:buClr>
                <a:srgbClr val="708CA1"/>
              </a:buClr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bg2"/>
                </a:solidFill>
              </a:rPr>
              <a:t>Gratitude Kudyachete, catcmanager@ssacatc.co.za</a:t>
            </a:r>
            <a:endParaRPr lang="en-US" sz="2000" b="1" dirty="0">
              <a:solidFill>
                <a:schemeClr val="bg2"/>
              </a:solidFill>
            </a:endParaRPr>
          </a:p>
          <a:p>
            <a:pPr algn="l" defTabSz="814388" eaLnBrk="1" hangingPunct="1">
              <a:spcBef>
                <a:spcPct val="50000"/>
              </a:spcBef>
              <a:buClr>
                <a:srgbClr val="708CA1"/>
              </a:buClr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bg2"/>
                </a:solidFill>
              </a:rPr>
              <a:t>Manager -  SSA CATC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Running an Academy - Motivations &amp; Challenges</a:t>
            </a:r>
            <a:endParaRPr lang="en-US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45462" cy="838200"/>
          </a:xfrm>
        </p:spPr>
        <p:txBody>
          <a:bodyPr/>
          <a:lstStyle/>
          <a:p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40675" cy="3571875"/>
          </a:xfrm>
        </p:spPr>
        <p:txBody>
          <a:bodyPr/>
          <a:lstStyle/>
          <a:p>
            <a:r>
              <a:rPr lang="en-GB" dirty="0" smtClean="0"/>
              <a:t>Equipment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Upgrading equipment</a:t>
            </a:r>
          </a:p>
          <a:p>
            <a:r>
              <a:rPr lang="en-GB" dirty="0" smtClean="0"/>
              <a:t>Instructors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Training – adequacy, scheduling, cost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Retention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Remuneration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Getting full time instructors ,getting the right instructors</a:t>
            </a:r>
            <a:endParaRPr lang="en-GB" dirty="0" smtClean="0"/>
          </a:p>
          <a:p>
            <a:r>
              <a:rPr lang="en-GB" dirty="0" smtClean="0"/>
              <a:t>Organizational Structure &amp; roles</a:t>
            </a:r>
          </a:p>
          <a:p>
            <a:r>
              <a:rPr lang="en-GB" dirty="0" smtClean="0"/>
              <a:t>Management </a:t>
            </a:r>
            <a:r>
              <a:rPr lang="en-GB" dirty="0" smtClean="0"/>
              <a:t>Support – little support, red tape</a:t>
            </a:r>
            <a:endParaRPr lang="en-GB" dirty="0" smtClean="0"/>
          </a:p>
          <a:p>
            <a:r>
              <a:rPr lang="en-GB" dirty="0" smtClean="0"/>
              <a:t>Support – parent/child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Adequacy of received or rendered support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Support Fees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Challenges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14538"/>
            <a:ext cx="7910513" cy="3852862"/>
          </a:xfrm>
        </p:spPr>
        <p:txBody>
          <a:bodyPr/>
          <a:lstStyle/>
          <a:p>
            <a:r>
              <a:rPr lang="en-GB" dirty="0" smtClean="0"/>
              <a:t>Curriculum integration</a:t>
            </a:r>
          </a:p>
          <a:p>
            <a:r>
              <a:rPr lang="en-GB" dirty="0" smtClean="0"/>
              <a:t>Curriculum changes</a:t>
            </a:r>
          </a:p>
          <a:p>
            <a:pPr lvl="1"/>
            <a:r>
              <a:rPr lang="en-GB" dirty="0" smtClean="0"/>
              <a:t>New curriculum</a:t>
            </a:r>
          </a:p>
          <a:p>
            <a:pPr lvl="1"/>
            <a:r>
              <a:rPr lang="en-GB" dirty="0" smtClean="0"/>
              <a:t>Upgrades </a:t>
            </a:r>
          </a:p>
          <a:p>
            <a:pPr lvl="1"/>
            <a:r>
              <a:rPr lang="en-GB" dirty="0" smtClean="0"/>
              <a:t>Training</a:t>
            </a:r>
          </a:p>
          <a:p>
            <a:r>
              <a:rPr lang="en-GB" dirty="0" smtClean="0"/>
              <a:t>Infrastructure</a:t>
            </a:r>
          </a:p>
          <a:p>
            <a:pPr lvl="1"/>
            <a:r>
              <a:rPr lang="en-GB" dirty="0" smtClean="0"/>
              <a:t>Labs , class room allocations</a:t>
            </a:r>
            <a:endParaRPr lang="en-GB" dirty="0" smtClean="0"/>
          </a:p>
          <a:p>
            <a:pPr lvl="1"/>
            <a:r>
              <a:rPr lang="en-GB" dirty="0" smtClean="0"/>
              <a:t>Computers</a:t>
            </a:r>
          </a:p>
          <a:p>
            <a:pPr lvl="1"/>
            <a:r>
              <a:rPr lang="en-GB" dirty="0" smtClean="0"/>
              <a:t>Internet access</a:t>
            </a:r>
            <a:endParaRPr lang="en-GB" dirty="0" smtClean="0"/>
          </a:p>
          <a:p>
            <a:r>
              <a:rPr lang="en-ZA" dirty="0" smtClean="0"/>
              <a:t>Job placement/internship for academy graduates</a:t>
            </a:r>
          </a:p>
          <a:p>
            <a:pPr>
              <a:buNone/>
            </a:pPr>
            <a:endParaRPr lang="en-ZA" dirty="0" smtClean="0"/>
          </a:p>
          <a:p>
            <a:endParaRPr lang="en-Z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Challenges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40675" cy="3571875"/>
          </a:xfrm>
        </p:spPr>
        <p:txBody>
          <a:bodyPr/>
          <a:lstStyle/>
          <a:p>
            <a:r>
              <a:rPr lang="en-ZA" dirty="0" smtClean="0"/>
              <a:t>Marketing</a:t>
            </a:r>
          </a:p>
          <a:p>
            <a:pPr lvl="1"/>
            <a:r>
              <a:rPr lang="en-ZA" dirty="0" smtClean="0"/>
              <a:t>Growing your student numbers</a:t>
            </a:r>
          </a:p>
          <a:p>
            <a:pPr lvl="1"/>
            <a:r>
              <a:rPr lang="en-ZA" dirty="0" smtClean="0"/>
              <a:t>Publicity for academy activities</a:t>
            </a:r>
          </a:p>
          <a:p>
            <a:pPr lvl="1"/>
            <a:r>
              <a:rPr lang="en-ZA" dirty="0" smtClean="0"/>
              <a:t>Recruiting LAs</a:t>
            </a:r>
          </a:p>
          <a:p>
            <a:r>
              <a:rPr lang="en-ZA" dirty="0" smtClean="0"/>
              <a:t>Financial planning &amp; management</a:t>
            </a:r>
          </a:p>
          <a:p>
            <a:r>
              <a:rPr lang="en-ZA" dirty="0" smtClean="0"/>
              <a:t>Community Outreach</a:t>
            </a:r>
          </a:p>
          <a:p>
            <a:r>
              <a:rPr lang="en-ZA" dirty="0" smtClean="0"/>
              <a:t>Supporting the Gender Initiative</a:t>
            </a:r>
          </a:p>
          <a:p>
            <a:r>
              <a:rPr lang="en-ZA" dirty="0" smtClean="0"/>
              <a:t>Quality</a:t>
            </a:r>
          </a:p>
          <a:p>
            <a:pPr lvl="1"/>
            <a:r>
              <a:rPr lang="en-ZA" dirty="0" smtClean="0"/>
              <a:t>Maintaining quality</a:t>
            </a:r>
          </a:p>
          <a:p>
            <a:pPr lvl="1"/>
            <a:r>
              <a:rPr lang="en-ZA" dirty="0" smtClean="0"/>
              <a:t>Providing/Receiving quality support</a:t>
            </a:r>
          </a:p>
          <a:p>
            <a:pPr lvl="1"/>
            <a:endParaRPr lang="en-Z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8145462" cy="685800"/>
          </a:xfrm>
        </p:spPr>
        <p:txBody>
          <a:bodyPr/>
          <a:lstStyle/>
          <a:p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Attending </a:t>
            </a:r>
            <a:r>
              <a:rPr lang="en-GB" dirty="0" smtClean="0"/>
              <a:t>Meetings </a:t>
            </a:r>
            <a:r>
              <a:rPr lang="en-GB" dirty="0" smtClean="0"/>
              <a:t>– webinars</a:t>
            </a:r>
          </a:p>
          <a:p>
            <a:r>
              <a:rPr lang="en-GB" dirty="0" smtClean="0"/>
              <a:t>Accreditation for academic institutions</a:t>
            </a:r>
          </a:p>
          <a:p>
            <a:r>
              <a:rPr lang="en-GB" dirty="0" smtClean="0"/>
              <a:t>Cheating (few forms available, unchanging questions)</a:t>
            </a:r>
          </a:p>
          <a:p>
            <a:r>
              <a:rPr lang="en-GB" dirty="0" smtClean="0"/>
              <a:t>Discounts of Networking Academy equipment not felt by some institutions because of the middle man.</a:t>
            </a:r>
          </a:p>
          <a:p>
            <a:r>
              <a:rPr lang="en-GB" dirty="0" smtClean="0"/>
              <a:t>Understanding Academy curricula ( Working with both Discovery &amp; Exploration)</a:t>
            </a:r>
          </a:p>
          <a:p>
            <a:r>
              <a:rPr lang="en-GB" dirty="0" smtClean="0"/>
              <a:t>Time for training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Possible solutions</a:t>
            </a:r>
            <a:endParaRPr lang="en-Z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09800"/>
            <a:ext cx="5105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52227" name="Picture 100" descr="CNA_largo-on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>
          <a:xfrm>
            <a:off x="655638" y="381000"/>
            <a:ext cx="8145462" cy="920750"/>
          </a:xfrm>
        </p:spPr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655638" y="1597025"/>
            <a:ext cx="7940675" cy="4651375"/>
          </a:xfrm>
        </p:spPr>
        <p:txBody>
          <a:bodyPr/>
          <a:lstStyle/>
          <a:p>
            <a:pPr eaLnBrk="1" hangingPunct="1"/>
            <a:r>
              <a:rPr lang="en-US" dirty="0" smtClean="0"/>
              <a:t>Motivations</a:t>
            </a:r>
          </a:p>
          <a:p>
            <a:pPr eaLnBrk="1" hangingPunct="1"/>
            <a:r>
              <a:rPr lang="en-US" dirty="0" smtClean="0"/>
              <a:t>Challenges</a:t>
            </a:r>
          </a:p>
          <a:p>
            <a:pPr eaLnBrk="1" hangingPunct="1"/>
            <a:r>
              <a:rPr lang="en-US" dirty="0" smtClean="0"/>
              <a:t>Possible Solutions to Challenges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Motivations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your Groups , discuss the following:</a:t>
            </a:r>
          </a:p>
          <a:p>
            <a:endParaRPr lang="en-GB" dirty="0" smtClean="0"/>
          </a:p>
          <a:p>
            <a:pPr lvl="1">
              <a:buFont typeface="Wingdings" pitchFamily="2" charset="2"/>
              <a:buChar char="v"/>
            </a:pPr>
            <a:r>
              <a:rPr lang="en-GB" dirty="0" smtClean="0"/>
              <a:t>What were the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original</a:t>
            </a:r>
            <a:r>
              <a:rPr lang="en-GB" dirty="0" smtClean="0"/>
              <a:t> reasons for your Institution becoming a Cisco Networking Academy ?</a:t>
            </a:r>
          </a:p>
          <a:p>
            <a:pPr lvl="1">
              <a:buFont typeface="Wingdings" pitchFamily="2" charset="2"/>
              <a:buChar char="v"/>
            </a:pPr>
            <a:r>
              <a:rPr lang="en-GB" dirty="0" smtClean="0"/>
              <a:t>Have these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changed</a:t>
            </a:r>
            <a:r>
              <a:rPr lang="en-GB" dirty="0" smtClean="0"/>
              <a:t> with time?  If so , what are the  new reasons?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7940675" cy="3571875"/>
          </a:xfrm>
        </p:spPr>
        <p:txBody>
          <a:bodyPr/>
          <a:lstStyle/>
          <a:p>
            <a:r>
              <a:rPr lang="en-GB" dirty="0" smtClean="0"/>
              <a:t>Alignment with educational </a:t>
            </a:r>
            <a:r>
              <a:rPr lang="en-GB" dirty="0" smtClean="0"/>
              <a:t>mandate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Expand existing programmes</a:t>
            </a:r>
            <a:endParaRPr lang="en-GB" dirty="0" smtClean="0"/>
          </a:p>
          <a:p>
            <a:r>
              <a:rPr lang="en-GB" dirty="0" smtClean="0"/>
              <a:t>Meet national/regional capacity building objectives in ICT</a:t>
            </a:r>
          </a:p>
          <a:p>
            <a:r>
              <a:rPr lang="en-GB" dirty="0" smtClean="0"/>
              <a:t>Engagement /Community service: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 Underserved communities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 Disadvantaged  members of society</a:t>
            </a:r>
          </a:p>
          <a:p>
            <a:r>
              <a:rPr lang="en-GB" dirty="0" smtClean="0"/>
              <a:t>Meet skills needs of </a:t>
            </a:r>
            <a:r>
              <a:rPr lang="en-GB" dirty="0" smtClean="0"/>
              <a:t>industry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Enhance job opportunities for student</a:t>
            </a:r>
          </a:p>
          <a:p>
            <a:r>
              <a:rPr lang="en-GB" dirty="0" smtClean="0"/>
              <a:t>Distinguish from other institutions offering other programmes – something new!</a:t>
            </a:r>
          </a:p>
          <a:p>
            <a:pPr>
              <a:buFont typeface="Courier New" pitchFamily="49" charset="0"/>
              <a:buChar char="o"/>
            </a:pPr>
            <a:endParaRPr lang="en-GB" dirty="0" smtClean="0"/>
          </a:p>
          <a:p>
            <a:pPr lvl="1">
              <a:buFont typeface="Courier New" pitchFamily="49" charset="0"/>
              <a:buChar char="o"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45462" cy="838200"/>
          </a:xfrm>
        </p:spPr>
        <p:txBody>
          <a:bodyPr/>
          <a:lstStyle/>
          <a:p>
            <a:r>
              <a:rPr lang="en-ZA" dirty="0" smtClean="0"/>
              <a:t>Motivations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40675" cy="3571875"/>
          </a:xfrm>
        </p:spPr>
        <p:txBody>
          <a:bodyPr/>
          <a:lstStyle/>
          <a:p>
            <a:r>
              <a:rPr lang="en-GB" dirty="0" smtClean="0"/>
              <a:t>Practical component for Academic programme</a:t>
            </a:r>
          </a:p>
          <a:p>
            <a:r>
              <a:rPr lang="en-GB" dirty="0" smtClean="0"/>
              <a:t>Rich content and teaching tools to enrich academic programme offerings (Integration</a:t>
            </a:r>
            <a:r>
              <a:rPr lang="en-GB" dirty="0" smtClean="0"/>
              <a:t>)</a:t>
            </a:r>
          </a:p>
          <a:p>
            <a:r>
              <a:rPr lang="en-GB" dirty="0" smtClean="0"/>
              <a:t>Bridge Digital Divide</a:t>
            </a:r>
          </a:p>
          <a:p>
            <a:r>
              <a:rPr lang="en-GB" dirty="0" smtClean="0"/>
              <a:t>A programme mapping to international certifications</a:t>
            </a:r>
          </a:p>
          <a:p>
            <a:r>
              <a:rPr lang="en-GB" dirty="0" smtClean="0"/>
              <a:t>A tool to assist in providing professional development to staff </a:t>
            </a:r>
          </a:p>
          <a:p>
            <a:r>
              <a:rPr lang="en-GB" dirty="0" smtClean="0"/>
              <a:t>Raise staff who can support IT infrastructure &amp; operations</a:t>
            </a:r>
            <a:endParaRPr lang="en-Z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International benchmarking with up to date course content</a:t>
            </a:r>
          </a:p>
          <a:p>
            <a:r>
              <a:rPr lang="en-GB" dirty="0" smtClean="0"/>
              <a:t>Availability of teaching &amp; learning tools - Online resources for presentation &amp; assessments, packet tracer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8" descr="s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9144000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5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8196" name="Rectangle 3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522538"/>
            <a:ext cx="2895600" cy="1668462"/>
          </a:xfrm>
        </p:spPr>
        <p:txBody>
          <a:bodyPr anchor="ctr"/>
          <a:lstStyle/>
          <a:p>
            <a:pPr eaLnBrk="1" hangingPunct="1"/>
            <a:r>
              <a:rPr lang="en-US" sz="3000" b="0" dirty="0" smtClean="0">
                <a:solidFill>
                  <a:srgbClr val="FFFFFF"/>
                </a:solidFill>
              </a:rPr>
              <a:t>Challenges</a:t>
            </a:r>
            <a:endParaRPr lang="en-US" sz="3000" b="0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2014538"/>
            <a:ext cx="7940675" cy="3776662"/>
          </a:xfrm>
        </p:spPr>
        <p:txBody>
          <a:bodyPr/>
          <a:lstStyle/>
          <a:p>
            <a:pPr lvl="0"/>
            <a:r>
              <a:rPr lang="en-GB" dirty="0" smtClean="0"/>
              <a:t>List the challenges that members have faced as Cisco Academies? </a:t>
            </a:r>
          </a:p>
          <a:p>
            <a:pPr lvl="0"/>
            <a:r>
              <a:rPr lang="en-GB" dirty="0" smtClean="0"/>
              <a:t>What are the top three challenges for your group?</a:t>
            </a:r>
          </a:p>
          <a:p>
            <a:pPr lvl="0"/>
            <a:r>
              <a:rPr lang="en-GB" dirty="0" smtClean="0"/>
              <a:t>Of the top two challenges, let one academy explain the efforts that it has already made  to address the challenge?</a:t>
            </a:r>
          </a:p>
          <a:p>
            <a:pPr lvl="0"/>
            <a:r>
              <a:rPr lang="en-GB" dirty="0" smtClean="0"/>
              <a:t>What are the recommendations of other group members to solve the top two challenges?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NetAcad-PPT-WHT-Wcolors-06Feb09</Template>
  <TotalTime>1606</TotalTime>
  <Pages>28</Pages>
  <Words>392</Words>
  <Application>Microsoft Office PowerPoint</Application>
  <PresentationFormat>On-screen Show (4:3)</PresentationFormat>
  <Paragraphs>87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NetAcad-4F_PPT-WHT_060408</vt:lpstr>
      <vt:lpstr>Running an Academy - Motivations &amp; Challenges</vt:lpstr>
      <vt:lpstr>Agenda</vt:lpstr>
      <vt:lpstr>Motivations</vt:lpstr>
      <vt:lpstr>Motivations</vt:lpstr>
      <vt:lpstr>Motivations</vt:lpstr>
      <vt:lpstr>Motivations</vt:lpstr>
      <vt:lpstr>Motivations</vt:lpstr>
      <vt:lpstr>Challenges</vt:lpstr>
      <vt:lpstr>Challenges</vt:lpstr>
      <vt:lpstr>Challenges</vt:lpstr>
      <vt:lpstr>Challenges</vt:lpstr>
      <vt:lpstr>Challenges</vt:lpstr>
      <vt:lpstr>Challenges</vt:lpstr>
      <vt:lpstr>Possible solutions</vt:lpstr>
      <vt:lpstr>Slide 15</vt:lpstr>
    </vt:vector>
  </TitlesOfParts>
  <Company>Genentech,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Size 30PT</dc:title>
  <dc:subject>Guide for Creating Powerpoint Presentations</dc:subject>
  <dc:creator>Arek</dc:creator>
  <cp:lastModifiedBy>gkudya</cp:lastModifiedBy>
  <cp:revision>150</cp:revision>
  <cp:lastPrinted>1999-01-27T00:54:54Z</cp:lastPrinted>
  <dcterms:created xsi:type="dcterms:W3CDTF">2008-06-05T18:08:35Z</dcterms:created>
  <dcterms:modified xsi:type="dcterms:W3CDTF">2010-04-23T15:05:29Z</dcterms:modified>
</cp:coreProperties>
</file>